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bookmarkIdSeed="3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77" r:id="rId3"/>
    <p:sldId id="2529" r:id="rId4"/>
    <p:sldId id="2602" r:id="rId5"/>
    <p:sldId id="2576" r:id="rId6"/>
    <p:sldId id="2678" r:id="rId7"/>
    <p:sldId id="2603" r:id="rId8"/>
    <p:sldId id="2590" r:id="rId9"/>
    <p:sldId id="2663" r:id="rId10"/>
    <p:sldId id="2665" r:id="rId11"/>
    <p:sldId id="2666" r:id="rId12"/>
    <p:sldId id="2664" r:id="rId13"/>
    <p:sldId id="2605" r:id="rId14"/>
    <p:sldId id="2662" r:id="rId15"/>
    <p:sldId id="2673" r:id="rId16"/>
    <p:sldId id="2667" r:id="rId17"/>
    <p:sldId id="2668" r:id="rId18"/>
    <p:sldId id="2674" r:id="rId19"/>
    <p:sldId id="2670" r:id="rId20"/>
    <p:sldId id="2672" r:id="rId21"/>
    <p:sldId id="2676" r:id="rId22"/>
  </p:sldIdLst>
  <p:sldSz cx="12192000" cy="6858000"/>
  <p:notesSz cx="9144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FF7C80"/>
    <a:srgbClr val="FF9999"/>
    <a:srgbClr val="669900"/>
    <a:srgbClr val="FFFF99"/>
    <a:srgbClr val="EBBBDE"/>
    <a:srgbClr val="99CC00"/>
    <a:srgbClr val="CCFFCC"/>
    <a:srgbClr val="CCCC00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4" autoAdjust="0"/>
    <p:restoredTop sz="80408" autoAdjust="0"/>
  </p:normalViewPr>
  <p:slideViewPr>
    <p:cSldViewPr snapToGrid="0">
      <p:cViewPr varScale="1">
        <p:scale>
          <a:sx n="82" d="100"/>
          <a:sy n="82" d="100"/>
        </p:scale>
        <p:origin x="44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860"/>
    </p:cViewPr>
  </p:sorter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49C1138-E1DC-5A46-F689-7168554145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8B56441-4422-6854-D32D-D13E24761B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BE5DF-D6D1-4E1B-997A-A7EA04BCB10C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47EC1A2-84F0-F154-BFAA-8508436892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FD8EBEF-34DB-BF25-E4A3-10B3BECB92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5F6FE-7C8D-4978-BBBE-8106C78BC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08049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59BDA-EED1-4A0C-9586-74D974E1C615}" type="datetimeFigureOut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1F878-9716-46F0-B68A-D828E45022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8366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71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598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334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05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817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478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638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43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0070-21EA-0DAA-C086-29762E288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315737A-85A7-7436-3B21-B55361C61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97EE95-25AE-CFE9-616A-A83D0745D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D29A3-BAEC-499B-A899-46099C52D06A}" type="datetime1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77F20B-C02E-1C17-0708-D6C4A06B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/20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7E9955-9FB6-A716-E5E3-8E161E5B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DAA3E6A6-B620-4CBD-97C5-A5F1B84FEE7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889083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5A9A0B-E73B-B914-49F1-566A3CA16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2A66F0-D472-25B7-7B55-8A16CA6D0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B89963-F949-B4AA-44F7-E928C0038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6E65C-3A8F-4CEC-83CD-829B20DCF254}" type="datetime1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FD196D-0D11-C3A6-45E2-9CA7FA62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/20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AD94C6-48FD-048A-325C-4903C2A7E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664009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9289C66-C077-8631-BACD-337A5FA1C7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43BC255-5C9F-3420-450B-3159FA242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5B36AC-F5D4-AC11-4F48-ADB7C7A4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B8820-9D38-4EA3-92CC-D12B2B771C2A}" type="datetime1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B293FA-5220-5B59-C4D1-5161EC02F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/20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D3775D-0F26-4C8C-82F2-6ADA3422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33976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7909E-FAE1-0EE3-A64A-19FC27CB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9BC349-E8C9-4AD4-0F43-28D2FA39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9025D8-AC16-8F61-D9C6-E4382BE22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C97AC-991B-4735-9CCF-C03D4D41374D}" type="datetime1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3B097A-846F-F47F-C146-113B15436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/20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98F594-2047-AE56-23EC-46570400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AA3E6A6-B620-4CBD-97C5-A5F1B84FEE7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301276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6D03FE-088D-D79E-6C27-34A7910B3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ECEDB1-5D15-9EE9-F018-3F9813A25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9F0FCC-1FC2-D915-33E7-244C63985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8146B-4DEF-4385-9FA9-1DDBED0DCEC7}" type="datetime1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5B223F-4801-98B0-8228-9A29AF5D7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/20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FF2167-27A3-1D4C-9355-5B966756B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305377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654E5-4481-EFBB-070C-E6D19AE6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D1152A-B40C-3BF2-5A80-17072A8E9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899229-0944-C332-081F-99CE2746F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9665A1E-F13E-7ADC-4857-AB927AABF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EDF9-A9FA-4797-A0F7-CEE158CB27BB}" type="datetime1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21AF81-F95D-19C1-C6ED-5609A2E27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/20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887A1D0-0AFD-F502-7428-633CF105A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908804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E94DD1-F1C7-5E84-7BB0-8A2D711E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FD7EB4F-4917-5E4D-552D-7550AF1B9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D4F110-F2E1-28BE-3582-05E9D5CFD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700906F-2356-FEF7-4A2E-0431BE8AF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269BC0C-B89A-3A7F-8EC1-AB1F70D82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C8C5765-500B-48BA-64FA-ECDEDDC31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68A1-A2CE-4C76-85F2-D1581CBA8CDA}" type="datetime1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36DE520-7743-1D85-FBCC-9C2EB7B9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/20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92541B5-8BF7-62B6-B078-E1166B7F9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92479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28D879-450A-96B6-5F98-FD0C9C55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DE586D-2105-298B-770D-CCB106FDF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4D666-401E-41EC-A2F7-C790605EEDF4}" type="datetime1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DDDD6D-6818-BD0F-B595-B0B58917B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/20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6E6F282-4F0A-8739-4573-29BF795D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93910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2F294E8-CBD4-7B96-EC1A-0F2DE8727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16936-1EEF-4275-8D0F-8D1CE0E3DEA1}" type="datetime1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5572796-BD6A-8EDE-6566-296355873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33113" y="6538912"/>
            <a:ext cx="4114800" cy="365125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altLang="zh-TW"/>
              <a:t>/20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CAC2A6-2206-6DB5-2646-57FA5CB9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8166" y="6538912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DAA3E6A6-B620-4CBD-97C5-A5F1B84FEE7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824125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71CEE0-7AFC-AFBA-A928-A1AE130B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924268-D210-9B46-4498-CDFE22C8C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8415EE-9554-9ED7-959C-693A98B83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E58A6E1-B26A-7286-9470-A8F4E1E5D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180EA-EBBB-48ED-A2AE-C66CCE260F90}" type="datetime1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0A27CF0-E358-A77F-7B74-952A1F601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/20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E88AA8C-89C2-9CED-244D-C663E1A2A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03757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BA3C9-F622-8900-EACD-B3023B0B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411370-DDEE-0E02-8030-0AE58D4C3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722105-06BD-AF97-6402-F0B822CC4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ADB3659-E832-7043-BF14-72A992A8E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EE6A6-9DBE-41B7-B097-937150A4653B}" type="datetime1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5F4785-7925-66CE-A984-E1560793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/20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70305D-646A-A248-3AB1-D068DB00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731386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9D00EAC-B819-75FE-FB2F-EFF58555F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DE6DE0-BD51-5E03-9561-7EFF524E6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42034D-F7BA-CC3B-F945-3656E9B7E1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C4580-A784-42C9-A8DF-4E38F272C98F}" type="datetime1">
              <a:rPr lang="zh-TW" altLang="en-US" smtClean="0"/>
              <a:t>2023/6/25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4C27C7-F187-3143-12D5-DCE8285CC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/20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79DB47-1BA4-AFBB-AF6E-C51A544E7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3E6A6-B620-4CBD-97C5-A5F1B84FEE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944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visking/dlibmodels/blob/master/README.md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read01.com/article/1516763865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ysource.com/2021/08/16/face-recognition-in-real-time-with-opencv-and-python/" TargetMode="External"/><Relationship Id="rId4" Type="http://schemas.openxmlformats.org/officeDocument/2006/relationships/hyperlink" Target="https://www.tpisoftware.com/tpu/articleDetails/950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F23DEC9-9611-5F36-312D-7C1DA0FC5491}"/>
              </a:ext>
            </a:extLst>
          </p:cNvPr>
          <p:cNvSpPr/>
          <p:nvPr/>
        </p:nvSpPr>
        <p:spPr>
          <a:xfrm>
            <a:off x="0" y="5080000"/>
            <a:ext cx="12192000" cy="1778000"/>
          </a:xfrm>
          <a:prstGeom prst="rect">
            <a:avLst/>
          </a:prstGeom>
          <a:solidFill>
            <a:srgbClr val="0033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7644AAD-F7E7-200D-6BA4-4DE2E5136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041" y="1187581"/>
            <a:ext cx="11275915" cy="2856116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44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OpenCV</a:t>
            </a:r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搭配</a:t>
            </a:r>
            <a:r>
              <a:rPr lang="en-US" altLang="zh-TW" sz="4400" b="1" dirty="0" err="1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dlib</a:t>
            </a:r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實作人臉偵測與辨識</a:t>
            </a:r>
            <a:br>
              <a:rPr lang="en-US" altLang="zh-TW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br>
              <a:rPr lang="en-US" altLang="zh-TW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9E9906A-B88A-239B-DC23-5342231FF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5303520"/>
            <a:ext cx="9144000" cy="1554480"/>
          </a:xfrm>
        </p:spPr>
        <p:txBody>
          <a:bodyPr>
            <a:noAutofit/>
          </a:bodyPr>
          <a:lstStyle/>
          <a:p>
            <a:r>
              <a:rPr lang="zh-TW" altLang="en-US" sz="32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教碩一 華仁瑋</a:t>
            </a:r>
            <a:endParaRPr lang="en-US" altLang="zh-TW" sz="32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1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老師：陳巧旻 教授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AC8769-E019-6DEF-974C-544ED1CCAC07}"/>
              </a:ext>
            </a:extLst>
          </p:cNvPr>
          <p:cNvSpPr/>
          <p:nvPr/>
        </p:nvSpPr>
        <p:spPr>
          <a:xfrm>
            <a:off x="498682" y="1395663"/>
            <a:ext cx="11194636" cy="2648034"/>
          </a:xfrm>
          <a:prstGeom prst="rect">
            <a:avLst/>
          </a:prstGeom>
          <a:noFill/>
          <a:ln w="12700" cap="flat" cmpd="sng" algn="ctr">
            <a:solidFill>
              <a:srgbClr val="00336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7267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6A26746E-10AD-C232-EBD1-8DEC1C25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b="1"/>
              <a:t>/20</a:t>
            </a:r>
            <a:endParaRPr lang="zh-TW" altLang="en-US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5CA1F65-1DAE-BD42-EA41-C5A79A2BE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b="1" smtClean="0"/>
              <a:pPr/>
              <a:t>9</a:t>
            </a:fld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F562CE1-B61F-7DBC-9BFE-7BA674760233}"/>
              </a:ext>
            </a:extLst>
          </p:cNvPr>
          <p:cNvSpPr txBox="1"/>
          <p:nvPr/>
        </p:nvSpPr>
        <p:spPr>
          <a:xfrm>
            <a:off x="2100148" y="371873"/>
            <a:ext cx="1076190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Ｄ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</a:t>
            </a:r>
            <a:endParaRPr lang="zh-TW" altLang="en-US" sz="2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BEC920-BA57-219D-3685-0F0A8CB3FFDA}"/>
              </a:ext>
            </a:extLst>
          </p:cNvPr>
          <p:cNvSpPr txBox="1"/>
          <p:nvPr/>
        </p:nvSpPr>
        <p:spPr>
          <a:xfrm>
            <a:off x="1955768" y="1060826"/>
            <a:ext cx="9353916" cy="6854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"/>
            </a:pP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機器學習算法</a:t>
            </a:r>
            <a:r>
              <a:rPr lang="zh-TW" altLang="en-US" sz="32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：支持向量機（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SVM</a:t>
            </a:r>
            <a:r>
              <a:rPr lang="zh-TW" altLang="en-US" sz="32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）、最近鄰居（</a:t>
            </a:r>
            <a:r>
              <a:rPr lang="en-US" altLang="zh-TW" sz="32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k-NN</a:t>
            </a:r>
            <a:r>
              <a:rPr lang="zh-TW" altLang="en-US" sz="32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）、決策樹</a:t>
            </a:r>
            <a:endParaRPr lang="en-US" altLang="zh-TW" sz="32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"/>
            </a:pP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人臉檢測和識別：提供了快速而準確的人臉檢測器，以及用於人臉識別的特徵描述</a:t>
            </a: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"/>
            </a:pP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形狀預測：以估計圖像中物體的形狀和姿態</a:t>
            </a: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"/>
            </a:pP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深度學習集成：支持集成深度學習框架。使得開發者能夠使用深度神經網絡進行圖像識別等任務。</a:t>
            </a: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endParaRPr lang="zh-TW" altLang="en-US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141170-A761-DFFA-BF79-793908A71B9A}"/>
              </a:ext>
            </a:extLst>
          </p:cNvPr>
          <p:cNvSpPr/>
          <p:nvPr/>
        </p:nvSpPr>
        <p:spPr>
          <a:xfrm>
            <a:off x="0" y="0"/>
            <a:ext cx="1623527" cy="6858000"/>
          </a:xfrm>
          <a:prstGeom prst="rect">
            <a:avLst/>
          </a:prstGeom>
          <a:solidFill>
            <a:srgbClr val="0033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333B283-ADA8-C66B-C257-44971D4362F8}"/>
              </a:ext>
            </a:extLst>
          </p:cNvPr>
          <p:cNvSpPr/>
          <p:nvPr/>
        </p:nvSpPr>
        <p:spPr>
          <a:xfrm>
            <a:off x="-1" y="2046776"/>
            <a:ext cx="1623527" cy="379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3C67B3DA-3468-B186-8967-87EDE1A389AD}"/>
              </a:ext>
            </a:extLst>
          </p:cNvPr>
          <p:cNvSpPr txBox="1">
            <a:spLocks/>
          </p:cNvSpPr>
          <p:nvPr/>
        </p:nvSpPr>
        <p:spPr>
          <a:xfrm>
            <a:off x="0" y="1253331"/>
            <a:ext cx="20828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zh-TW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研究工具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Font typeface="Arial" panose="020B0604020202020204" pitchFamily="34" charset="0"/>
              <a:buNone/>
            </a:pPr>
            <a:r>
              <a:rPr lang="zh-TW" altLang="zh-TW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fontAlgn="ctr"/>
            <a:r>
              <a:rPr lang="zh-TW" altLang="en-US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None/>
            </a:pPr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573618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6A26746E-10AD-C232-EBD1-8DEC1C25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b="1"/>
              <a:t>/20</a:t>
            </a:r>
            <a:endParaRPr lang="zh-TW" altLang="en-US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5CA1F65-1DAE-BD42-EA41-C5A79A2BE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b="1" smtClean="0"/>
              <a:pPr/>
              <a:t>10</a:t>
            </a:fld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F562CE1-B61F-7DBC-9BFE-7BA674760233}"/>
              </a:ext>
            </a:extLst>
          </p:cNvPr>
          <p:cNvSpPr txBox="1"/>
          <p:nvPr/>
        </p:nvSpPr>
        <p:spPr>
          <a:xfrm>
            <a:off x="2100148" y="371873"/>
            <a:ext cx="8136084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shape_predictor_68_face_landmarks.dat</a:t>
            </a:r>
            <a:endParaRPr lang="zh-TW" altLang="en-US" sz="2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BEC920-BA57-219D-3685-0F0A8CB3FFDA}"/>
              </a:ext>
            </a:extLst>
          </p:cNvPr>
          <p:cNvSpPr txBox="1"/>
          <p:nvPr/>
        </p:nvSpPr>
        <p:spPr>
          <a:xfrm>
            <a:off x="2100148" y="1700514"/>
            <a:ext cx="3796799" cy="5155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"/>
            </a:pP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根據</a:t>
            </a:r>
            <a:r>
              <a:rPr lang="en-US" altLang="zh-TW" sz="32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Dlib</a:t>
            </a: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提供的</a:t>
            </a:r>
            <a:r>
              <a:rPr lang="en-US" altLang="zh-TW" sz="32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shape_predictor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()</a:t>
            </a: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方法載入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68</a:t>
            </a: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個特徵點模型，此方法為人臉表情識別的偵測器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endParaRPr lang="zh-TW" altLang="en-US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141170-A761-DFFA-BF79-793908A71B9A}"/>
              </a:ext>
            </a:extLst>
          </p:cNvPr>
          <p:cNvSpPr/>
          <p:nvPr/>
        </p:nvSpPr>
        <p:spPr>
          <a:xfrm>
            <a:off x="0" y="0"/>
            <a:ext cx="1623527" cy="6858000"/>
          </a:xfrm>
          <a:prstGeom prst="rect">
            <a:avLst/>
          </a:prstGeom>
          <a:solidFill>
            <a:srgbClr val="0033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333B283-ADA8-C66B-C257-44971D4362F8}"/>
              </a:ext>
            </a:extLst>
          </p:cNvPr>
          <p:cNvSpPr/>
          <p:nvPr/>
        </p:nvSpPr>
        <p:spPr>
          <a:xfrm>
            <a:off x="-1" y="2046776"/>
            <a:ext cx="1623527" cy="379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3C67B3DA-3468-B186-8967-87EDE1A389AD}"/>
              </a:ext>
            </a:extLst>
          </p:cNvPr>
          <p:cNvSpPr txBox="1">
            <a:spLocks/>
          </p:cNvSpPr>
          <p:nvPr/>
        </p:nvSpPr>
        <p:spPr>
          <a:xfrm>
            <a:off x="0" y="1253331"/>
            <a:ext cx="20828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zh-TW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研究工具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Font typeface="Arial" panose="020B0604020202020204" pitchFamily="34" charset="0"/>
              <a:buNone/>
            </a:pPr>
            <a:r>
              <a:rPr lang="zh-TW" altLang="zh-TW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fontAlgn="ctr"/>
            <a:r>
              <a:rPr lang="zh-TW" altLang="en-US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None/>
            </a:pPr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2349C5F-EA6E-4165-FF6E-E17B5C3F9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568" y="1299712"/>
            <a:ext cx="4511948" cy="51864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7D412E1-F5F3-A1BA-8C92-15F80DE7C921}"/>
              </a:ext>
            </a:extLst>
          </p:cNvPr>
          <p:cNvSpPr txBox="1"/>
          <p:nvPr/>
        </p:nvSpPr>
        <p:spPr>
          <a:xfrm>
            <a:off x="6096000" y="6486127"/>
            <a:ext cx="7002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資料來源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Noto Sans TC"/>
              </a:rPr>
              <a:t>：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Noto Sans TC"/>
              </a:rPr>
              <a:t>https://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Noto Sans TC"/>
              </a:rPr>
              <a:t>ibug.doc.ic.ac.uk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Noto Sans TC"/>
              </a:rPr>
              <a:t>/resources/300-W/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169412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6A26746E-10AD-C232-EBD1-8DEC1C25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b="1"/>
              <a:t>/20</a:t>
            </a:r>
            <a:endParaRPr lang="zh-TW" altLang="en-US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5CA1F65-1DAE-BD42-EA41-C5A79A2BE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b="1" smtClean="0"/>
              <a:pPr/>
              <a:t>11</a:t>
            </a:fld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F562CE1-B61F-7DBC-9BFE-7BA674760233}"/>
              </a:ext>
            </a:extLst>
          </p:cNvPr>
          <p:cNvSpPr txBox="1"/>
          <p:nvPr/>
        </p:nvSpPr>
        <p:spPr>
          <a:xfrm>
            <a:off x="2100148" y="371873"/>
            <a:ext cx="8136084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dlib_face_recognition_resnet_model_v1.dat.bz2</a:t>
            </a:r>
            <a:endParaRPr lang="zh-TW" altLang="en-US" sz="2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BEC920-BA57-219D-3685-0F0A8CB3FFDA}"/>
              </a:ext>
            </a:extLst>
          </p:cNvPr>
          <p:cNvSpPr txBox="1"/>
          <p:nvPr/>
        </p:nvSpPr>
        <p:spPr>
          <a:xfrm>
            <a:off x="2082800" y="1417359"/>
            <a:ext cx="9353916" cy="770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"/>
            </a:pP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具有 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29 </a:t>
            </a: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個卷積層的 </a:t>
            </a:r>
            <a:r>
              <a:rPr lang="en-US" altLang="zh-TW" sz="32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ResNet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網絡</a:t>
            </a: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"/>
            </a:pP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"/>
            </a:pPr>
            <a:r>
              <a:rPr lang="en-US" altLang="zh-TW" sz="32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ResNet</a:t>
            </a: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為用於影像辨識深度殘差學習，是一個可以用來訓練非常深的深度網絡又簡潔的框架。</a:t>
            </a: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"/>
            </a:pP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該網絡是在約 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300 </a:t>
            </a: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萬張面孔的數據集上從頭開始訓練的。</a:t>
            </a: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zh-TW" altLang="en-US" sz="2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資料來源：　　</a:t>
            </a:r>
            <a:endParaRPr lang="en-US" altLang="zh-TW" sz="24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US" altLang="zh-TW" sz="2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altLang="zh-TW" sz="2400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github.com</a:t>
            </a:r>
            <a:r>
              <a:rPr lang="en-US" altLang="zh-TW" sz="2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/</a:t>
            </a:r>
            <a:r>
              <a:rPr lang="en-US" altLang="zh-TW" sz="2400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davisking</a:t>
            </a:r>
            <a:r>
              <a:rPr lang="en-US" altLang="zh-TW" sz="2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/</a:t>
            </a:r>
            <a:r>
              <a:rPr lang="en-US" altLang="zh-TW" sz="2400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dlibmodels</a:t>
            </a:r>
            <a:r>
              <a:rPr lang="en-US" altLang="zh-TW" sz="2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/blob/master/</a:t>
            </a:r>
            <a:r>
              <a:rPr lang="en-US" altLang="zh-TW" sz="2400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README.md</a:t>
            </a:r>
            <a:r>
              <a:rPr lang="zh-TW" altLang="en-US" sz="24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"/>
            </a:pP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endParaRPr lang="zh-TW" altLang="en-US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141170-A761-DFFA-BF79-793908A71B9A}"/>
              </a:ext>
            </a:extLst>
          </p:cNvPr>
          <p:cNvSpPr/>
          <p:nvPr/>
        </p:nvSpPr>
        <p:spPr>
          <a:xfrm>
            <a:off x="0" y="0"/>
            <a:ext cx="1623527" cy="6858000"/>
          </a:xfrm>
          <a:prstGeom prst="rect">
            <a:avLst/>
          </a:prstGeom>
          <a:solidFill>
            <a:srgbClr val="0033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333B283-ADA8-C66B-C257-44971D4362F8}"/>
              </a:ext>
            </a:extLst>
          </p:cNvPr>
          <p:cNvSpPr/>
          <p:nvPr/>
        </p:nvSpPr>
        <p:spPr>
          <a:xfrm>
            <a:off x="-1" y="2046776"/>
            <a:ext cx="1623527" cy="379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3C67B3DA-3468-B186-8967-87EDE1A389AD}"/>
              </a:ext>
            </a:extLst>
          </p:cNvPr>
          <p:cNvSpPr txBox="1">
            <a:spLocks/>
          </p:cNvSpPr>
          <p:nvPr/>
        </p:nvSpPr>
        <p:spPr>
          <a:xfrm>
            <a:off x="0" y="1253331"/>
            <a:ext cx="20828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zh-TW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研究工具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Font typeface="Arial" panose="020B0604020202020204" pitchFamily="34" charset="0"/>
              <a:buNone/>
            </a:pPr>
            <a:r>
              <a:rPr lang="zh-TW" altLang="zh-TW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fontAlgn="ctr"/>
            <a:r>
              <a:rPr lang="zh-TW" altLang="en-US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None/>
            </a:pPr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947316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B1CF6DF3-2711-4551-A9B1-4E5C854F0B21}"/>
              </a:ext>
            </a:extLst>
          </p:cNvPr>
          <p:cNvSpPr/>
          <p:nvPr/>
        </p:nvSpPr>
        <p:spPr>
          <a:xfrm>
            <a:off x="2610063" y="1583435"/>
            <a:ext cx="6971873" cy="33862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143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MH_Number_1">
            <a:extLst>
              <a:ext uri="{FF2B5EF4-FFF2-40B4-BE49-F238E27FC236}">
                <a16:creationId xmlns:a16="http://schemas.microsoft.com/office/drawing/2014/main" id="{0EB0844E-A7F6-3CB0-CD81-4FD6501B117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9167" y="2682504"/>
            <a:ext cx="1152049" cy="118811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7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7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" name="MH_Entry_1">
            <a:extLst>
              <a:ext uri="{FF2B5EF4-FFF2-40B4-BE49-F238E27FC236}">
                <a16:creationId xmlns:a16="http://schemas.microsoft.com/office/drawing/2014/main" id="{EB72D40B-9F5E-124D-B9DF-460AD4479FC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907280" y="2425033"/>
            <a:ext cx="4378960" cy="1445589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8000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 panose="020B0604020202020204" pitchFamily="34" charset="0"/>
              </a:rPr>
              <a:t>實作結果</a:t>
            </a:r>
            <a:endParaRPr lang="zh-CN" altLang="en-US" sz="8000" b="1" dirty="0">
              <a:solidFill>
                <a:schemeClr val="accent5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 panose="020B0604020202020204" pitchFamily="34" charset="0"/>
            </a:endParaRPr>
          </a:p>
        </p:txBody>
      </p:sp>
      <p:sp>
        <p:nvSpPr>
          <p:cNvPr id="40" name="投影片編號版面配置區 39">
            <a:extLst>
              <a:ext uri="{FF2B5EF4-FFF2-40B4-BE49-F238E27FC236}">
                <a16:creationId xmlns:a16="http://schemas.microsoft.com/office/drawing/2014/main" id="{963B7ECE-CFAB-A941-C64D-0C797B58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b="1" smtClean="0"/>
              <a:t>12</a:t>
            </a:fld>
            <a:endParaRPr lang="zh-TW" altLang="en-US" b="1"/>
          </a:p>
        </p:txBody>
      </p:sp>
      <p:sp>
        <p:nvSpPr>
          <p:cNvPr id="42" name="頁尾版面配置區 41">
            <a:extLst>
              <a:ext uri="{FF2B5EF4-FFF2-40B4-BE49-F238E27FC236}">
                <a16:creationId xmlns:a16="http://schemas.microsoft.com/office/drawing/2014/main" id="{BA3DF781-4074-28F1-5BEE-EE1D1456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b="1"/>
              <a:t>/20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734044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15196CA6-E778-9878-49CB-AEAAFD44A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b="1"/>
              <a:t>/20</a:t>
            </a:r>
            <a:endParaRPr lang="zh-TW" altLang="en-US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9D4584B-4A3E-ABDA-DE03-9A6E34E5E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b="1" smtClean="0"/>
              <a:pPr/>
              <a:t>13</a:t>
            </a:fld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1423A0-8C18-BD4A-D498-79A938C4B6E6}"/>
              </a:ext>
            </a:extLst>
          </p:cNvPr>
          <p:cNvSpPr txBox="1"/>
          <p:nvPr/>
        </p:nvSpPr>
        <p:spPr>
          <a:xfrm>
            <a:off x="1975875" y="179368"/>
            <a:ext cx="3305251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人臉偵測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FCBABB-A227-4CD7-45B7-3A54E61B4E39}"/>
              </a:ext>
            </a:extLst>
          </p:cNvPr>
          <p:cNvSpPr/>
          <p:nvPr/>
        </p:nvSpPr>
        <p:spPr>
          <a:xfrm>
            <a:off x="0" y="0"/>
            <a:ext cx="1623527" cy="6858000"/>
          </a:xfrm>
          <a:prstGeom prst="rect">
            <a:avLst/>
          </a:prstGeom>
          <a:solidFill>
            <a:srgbClr val="0033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BD37E0-E64E-A841-BB2B-466C2F43C880}"/>
              </a:ext>
            </a:extLst>
          </p:cNvPr>
          <p:cNvSpPr/>
          <p:nvPr/>
        </p:nvSpPr>
        <p:spPr>
          <a:xfrm>
            <a:off x="-1" y="2830550"/>
            <a:ext cx="1623527" cy="379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1753439D-26AD-A763-150F-DE521DDFEC0D}"/>
              </a:ext>
            </a:extLst>
          </p:cNvPr>
          <p:cNvSpPr txBox="1">
            <a:spLocks/>
          </p:cNvSpPr>
          <p:nvPr/>
        </p:nvSpPr>
        <p:spPr>
          <a:xfrm>
            <a:off x="0" y="1253331"/>
            <a:ext cx="20828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zh-TW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研究工具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Font typeface="Arial" panose="020B0604020202020204" pitchFamily="34" charset="0"/>
              <a:buNone/>
            </a:pPr>
            <a:r>
              <a:rPr lang="zh-TW" altLang="zh-TW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fontAlgn="ctr"/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r>
              <a:rPr lang="zh-TW" altLang="en-US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zh-TW" altLang="en-US" b="1" dirty="0"/>
          </a:p>
        </p:txBody>
      </p:sp>
      <p:pic>
        <p:nvPicPr>
          <p:cNvPr id="4" name="Face Detection 2023-06-07 23-19-52">
            <a:hlinkClick r:id="" action="ppaction://media"/>
            <a:extLst>
              <a:ext uri="{FF2B5EF4-FFF2-40B4-BE49-F238E27FC236}">
                <a16:creationId xmlns:a16="http://schemas.microsoft.com/office/drawing/2014/main" id="{09DEB602-893E-82EE-AC33-B19B1391D3A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8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1336" y="939894"/>
            <a:ext cx="10208311" cy="527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65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15196CA6-E778-9878-49CB-AEAAFD44A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b="1"/>
              <a:t>/20</a:t>
            </a:r>
            <a:endParaRPr lang="zh-TW" altLang="en-US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9D4584B-4A3E-ABDA-DE03-9A6E34E5E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b="1" smtClean="0"/>
              <a:pPr/>
              <a:t>14</a:t>
            </a:fld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1423A0-8C18-BD4A-D498-79A938C4B6E6}"/>
              </a:ext>
            </a:extLst>
          </p:cNvPr>
          <p:cNvSpPr txBox="1"/>
          <p:nvPr/>
        </p:nvSpPr>
        <p:spPr>
          <a:xfrm>
            <a:off x="1975876" y="179368"/>
            <a:ext cx="3230606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人臉偵測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FCBABB-A227-4CD7-45B7-3A54E61B4E39}"/>
              </a:ext>
            </a:extLst>
          </p:cNvPr>
          <p:cNvSpPr/>
          <p:nvPr/>
        </p:nvSpPr>
        <p:spPr>
          <a:xfrm>
            <a:off x="0" y="0"/>
            <a:ext cx="1623527" cy="6858000"/>
          </a:xfrm>
          <a:prstGeom prst="rect">
            <a:avLst/>
          </a:prstGeom>
          <a:solidFill>
            <a:srgbClr val="0033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BD37E0-E64E-A841-BB2B-466C2F43C880}"/>
              </a:ext>
            </a:extLst>
          </p:cNvPr>
          <p:cNvSpPr/>
          <p:nvPr/>
        </p:nvSpPr>
        <p:spPr>
          <a:xfrm>
            <a:off x="-1" y="2830550"/>
            <a:ext cx="1623527" cy="379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1753439D-26AD-A763-150F-DE521DDFEC0D}"/>
              </a:ext>
            </a:extLst>
          </p:cNvPr>
          <p:cNvSpPr txBox="1">
            <a:spLocks/>
          </p:cNvSpPr>
          <p:nvPr/>
        </p:nvSpPr>
        <p:spPr>
          <a:xfrm>
            <a:off x="0" y="1253331"/>
            <a:ext cx="20828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zh-TW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研究工具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Font typeface="Arial" panose="020B0604020202020204" pitchFamily="34" charset="0"/>
              <a:buNone/>
            </a:pPr>
            <a:r>
              <a:rPr lang="zh-TW" altLang="zh-TW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fontAlgn="ctr"/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None/>
            </a:pPr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zh-TW" alt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B996020-2784-FA95-D340-D4B0B047DE15}"/>
              </a:ext>
            </a:extLst>
          </p:cNvPr>
          <p:cNvSpPr txBox="1"/>
          <p:nvPr/>
        </p:nvSpPr>
        <p:spPr>
          <a:xfrm>
            <a:off x="1903527" y="1253331"/>
            <a:ext cx="9554465" cy="3446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Wingdings" panose="05000000000000000000" pitchFamily="2" charset="2"/>
              <a:buChar char=""/>
            </a:pP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OpenCV</a:t>
            </a: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搭配</a:t>
            </a:r>
            <a:r>
              <a:rPr lang="en-US" altLang="zh-TW" sz="32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Dlib</a:t>
            </a: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這套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Machine learning</a:t>
            </a: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函式庫來實作人臉辨識，我們可以使用</a:t>
            </a:r>
            <a:r>
              <a:rPr lang="en-US" altLang="zh-TW" sz="32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Dlib</a:t>
            </a: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所提供的人臉辨識演算法來實作，數字為偵測到的分數，分數越高判斷為人臉的機率越大，而右邊括號內的數字為子偵測器的編號，也可以解釋為人臉的方向，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就為正面，其他數字則為不同方向的編號。</a:t>
            </a:r>
          </a:p>
        </p:txBody>
      </p:sp>
    </p:spTree>
    <p:extLst>
      <p:ext uri="{BB962C8B-B14F-4D97-AF65-F5344CB8AC3E}">
        <p14:creationId xmlns:p14="http://schemas.microsoft.com/office/powerpoint/2010/main" val="102108423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15196CA6-E778-9878-49CB-AEAAFD44A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b="1"/>
              <a:t>/20</a:t>
            </a:r>
            <a:endParaRPr lang="zh-TW" altLang="en-US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9D4584B-4A3E-ABDA-DE03-9A6E34E5E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b="1" smtClean="0"/>
              <a:pPr/>
              <a:t>15</a:t>
            </a:fld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1423A0-8C18-BD4A-D498-79A938C4B6E6}"/>
              </a:ext>
            </a:extLst>
          </p:cNvPr>
          <p:cNvSpPr txBox="1"/>
          <p:nvPr/>
        </p:nvSpPr>
        <p:spPr>
          <a:xfrm>
            <a:off x="1975875" y="179368"/>
            <a:ext cx="3519855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人臉偵測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FCBABB-A227-4CD7-45B7-3A54E61B4E39}"/>
              </a:ext>
            </a:extLst>
          </p:cNvPr>
          <p:cNvSpPr/>
          <p:nvPr/>
        </p:nvSpPr>
        <p:spPr>
          <a:xfrm>
            <a:off x="0" y="0"/>
            <a:ext cx="1623527" cy="6858000"/>
          </a:xfrm>
          <a:prstGeom prst="rect">
            <a:avLst/>
          </a:prstGeom>
          <a:solidFill>
            <a:srgbClr val="0033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BD37E0-E64E-A841-BB2B-466C2F43C880}"/>
              </a:ext>
            </a:extLst>
          </p:cNvPr>
          <p:cNvSpPr/>
          <p:nvPr/>
        </p:nvSpPr>
        <p:spPr>
          <a:xfrm>
            <a:off x="-1" y="2830550"/>
            <a:ext cx="1623527" cy="379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1753439D-26AD-A763-150F-DE521DDFEC0D}"/>
              </a:ext>
            </a:extLst>
          </p:cNvPr>
          <p:cNvSpPr txBox="1">
            <a:spLocks/>
          </p:cNvSpPr>
          <p:nvPr/>
        </p:nvSpPr>
        <p:spPr>
          <a:xfrm>
            <a:off x="0" y="1253331"/>
            <a:ext cx="20828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zh-TW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研究工具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Font typeface="Arial" panose="020B0604020202020204" pitchFamily="34" charset="0"/>
              <a:buNone/>
            </a:pPr>
            <a:r>
              <a:rPr lang="zh-TW" altLang="zh-TW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fontAlgn="ctr"/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None/>
            </a:pPr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22EAEA-F489-5A31-25EF-35C992569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902" y="1014718"/>
            <a:ext cx="10265030" cy="50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5581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15196CA6-E778-9878-49CB-AEAAFD44A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b="1"/>
              <a:t>/20</a:t>
            </a:r>
            <a:endParaRPr lang="zh-TW" altLang="en-US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9D4584B-4A3E-ABDA-DE03-9A6E34E5E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b="1" smtClean="0"/>
              <a:pPr/>
              <a:t>16</a:t>
            </a:fld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1423A0-8C18-BD4A-D498-79A938C4B6E6}"/>
              </a:ext>
            </a:extLst>
          </p:cNvPr>
          <p:cNvSpPr txBox="1"/>
          <p:nvPr/>
        </p:nvSpPr>
        <p:spPr>
          <a:xfrm>
            <a:off x="1975876" y="179368"/>
            <a:ext cx="3445210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人臉偵測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FCBABB-A227-4CD7-45B7-3A54E61B4E39}"/>
              </a:ext>
            </a:extLst>
          </p:cNvPr>
          <p:cNvSpPr/>
          <p:nvPr/>
        </p:nvSpPr>
        <p:spPr>
          <a:xfrm>
            <a:off x="0" y="0"/>
            <a:ext cx="1623527" cy="6858000"/>
          </a:xfrm>
          <a:prstGeom prst="rect">
            <a:avLst/>
          </a:prstGeom>
          <a:solidFill>
            <a:srgbClr val="0033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BD37E0-E64E-A841-BB2B-466C2F43C880}"/>
              </a:ext>
            </a:extLst>
          </p:cNvPr>
          <p:cNvSpPr/>
          <p:nvPr/>
        </p:nvSpPr>
        <p:spPr>
          <a:xfrm>
            <a:off x="-1" y="2830550"/>
            <a:ext cx="1623527" cy="379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1753439D-26AD-A763-150F-DE521DDFEC0D}"/>
              </a:ext>
            </a:extLst>
          </p:cNvPr>
          <p:cNvSpPr txBox="1">
            <a:spLocks/>
          </p:cNvSpPr>
          <p:nvPr/>
        </p:nvSpPr>
        <p:spPr>
          <a:xfrm>
            <a:off x="0" y="1253331"/>
            <a:ext cx="20828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zh-TW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研究工具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Font typeface="Arial" panose="020B0604020202020204" pitchFamily="34" charset="0"/>
              <a:buNone/>
            </a:pPr>
            <a:r>
              <a:rPr lang="zh-TW" altLang="zh-TW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fontAlgn="ctr"/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None/>
            </a:pPr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12D896-F864-1AE6-196D-3A98E95F2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76" y="1188017"/>
            <a:ext cx="10023763" cy="484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7548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15196CA6-E778-9878-49CB-AEAAFD44A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b="1"/>
              <a:t>/20</a:t>
            </a:r>
            <a:endParaRPr lang="zh-TW" altLang="en-US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9D4584B-4A3E-ABDA-DE03-9A6E34E5E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b="1" smtClean="0"/>
              <a:pPr/>
              <a:t>17</a:t>
            </a:fld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1423A0-8C18-BD4A-D498-79A938C4B6E6}"/>
              </a:ext>
            </a:extLst>
          </p:cNvPr>
          <p:cNvSpPr txBox="1"/>
          <p:nvPr/>
        </p:nvSpPr>
        <p:spPr>
          <a:xfrm>
            <a:off x="1975875" y="179368"/>
            <a:ext cx="3529185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人臉辨識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FCBABB-A227-4CD7-45B7-3A54E61B4E39}"/>
              </a:ext>
            </a:extLst>
          </p:cNvPr>
          <p:cNvSpPr/>
          <p:nvPr/>
        </p:nvSpPr>
        <p:spPr>
          <a:xfrm>
            <a:off x="0" y="0"/>
            <a:ext cx="1623527" cy="6858000"/>
          </a:xfrm>
          <a:prstGeom prst="rect">
            <a:avLst/>
          </a:prstGeom>
          <a:solidFill>
            <a:srgbClr val="0033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BD37E0-E64E-A841-BB2B-466C2F43C880}"/>
              </a:ext>
            </a:extLst>
          </p:cNvPr>
          <p:cNvSpPr/>
          <p:nvPr/>
        </p:nvSpPr>
        <p:spPr>
          <a:xfrm>
            <a:off x="-1" y="2830550"/>
            <a:ext cx="1623527" cy="379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1753439D-26AD-A763-150F-DE521DDFEC0D}"/>
              </a:ext>
            </a:extLst>
          </p:cNvPr>
          <p:cNvSpPr txBox="1">
            <a:spLocks/>
          </p:cNvSpPr>
          <p:nvPr/>
        </p:nvSpPr>
        <p:spPr>
          <a:xfrm>
            <a:off x="0" y="1253331"/>
            <a:ext cx="20828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zh-TW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研究工具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Font typeface="Arial" panose="020B0604020202020204" pitchFamily="34" charset="0"/>
              <a:buNone/>
            </a:pPr>
            <a:r>
              <a:rPr lang="zh-TW" altLang="zh-TW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fontAlgn="ctr"/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None/>
            </a:pPr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zh-TW" altLang="en-US" b="1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BA4FABC-8B31-B744-569E-B737867D8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9" t="17590" r="36537" b="22975"/>
          <a:stretch/>
        </p:blipFill>
        <p:spPr>
          <a:xfrm>
            <a:off x="2082800" y="1506658"/>
            <a:ext cx="4351590" cy="340683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0431898-23C2-D965-9EB0-35841BCDC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38" t="28762" r="46751" b="10014"/>
          <a:stretch/>
        </p:blipFill>
        <p:spPr>
          <a:xfrm>
            <a:off x="6880786" y="1506658"/>
            <a:ext cx="4254760" cy="34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027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15196CA6-E778-9878-49CB-AEAAFD44A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b="1"/>
              <a:t>/20</a:t>
            </a:r>
            <a:endParaRPr lang="zh-TW" altLang="en-US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9D4584B-4A3E-ABDA-DE03-9A6E34E5E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b="1" smtClean="0"/>
              <a:pPr/>
              <a:t>18</a:t>
            </a:fld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1423A0-8C18-BD4A-D498-79A938C4B6E6}"/>
              </a:ext>
            </a:extLst>
          </p:cNvPr>
          <p:cNvSpPr txBox="1"/>
          <p:nvPr/>
        </p:nvSpPr>
        <p:spPr>
          <a:xfrm>
            <a:off x="1975876" y="179368"/>
            <a:ext cx="3361234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人臉辨識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FCBABB-A227-4CD7-45B7-3A54E61B4E39}"/>
              </a:ext>
            </a:extLst>
          </p:cNvPr>
          <p:cNvSpPr/>
          <p:nvPr/>
        </p:nvSpPr>
        <p:spPr>
          <a:xfrm>
            <a:off x="0" y="0"/>
            <a:ext cx="1623527" cy="6858000"/>
          </a:xfrm>
          <a:prstGeom prst="rect">
            <a:avLst/>
          </a:prstGeom>
          <a:solidFill>
            <a:srgbClr val="0033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BD37E0-E64E-A841-BB2B-466C2F43C880}"/>
              </a:ext>
            </a:extLst>
          </p:cNvPr>
          <p:cNvSpPr/>
          <p:nvPr/>
        </p:nvSpPr>
        <p:spPr>
          <a:xfrm>
            <a:off x="-1" y="2830550"/>
            <a:ext cx="1623527" cy="379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1753439D-26AD-A763-150F-DE521DDFEC0D}"/>
              </a:ext>
            </a:extLst>
          </p:cNvPr>
          <p:cNvSpPr txBox="1">
            <a:spLocks/>
          </p:cNvSpPr>
          <p:nvPr/>
        </p:nvSpPr>
        <p:spPr>
          <a:xfrm>
            <a:off x="0" y="1253331"/>
            <a:ext cx="20828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zh-TW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研究工具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Font typeface="Arial" panose="020B0604020202020204" pitchFamily="34" charset="0"/>
              <a:buNone/>
            </a:pPr>
            <a:r>
              <a:rPr lang="zh-TW" altLang="zh-TW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fontAlgn="ctr"/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None/>
            </a:pPr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zh-TW" altLang="en-US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7D8B3EF-5CBC-D512-C64D-5C3BA60B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824" y="853899"/>
            <a:ext cx="10181202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461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投影片編號版面配置區 39">
            <a:extLst>
              <a:ext uri="{FF2B5EF4-FFF2-40B4-BE49-F238E27FC236}">
                <a16:creationId xmlns:a16="http://schemas.microsoft.com/office/drawing/2014/main" id="{963B7ECE-CFAB-A941-C64D-0C797B58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b="1" smtClean="0"/>
              <a:t>1</a:t>
            </a:fld>
            <a:endParaRPr lang="zh-TW" altLang="en-US" b="1"/>
          </a:p>
        </p:txBody>
      </p:sp>
      <p:sp>
        <p:nvSpPr>
          <p:cNvPr id="42" name="頁尾版面配置區 41">
            <a:extLst>
              <a:ext uri="{FF2B5EF4-FFF2-40B4-BE49-F238E27FC236}">
                <a16:creationId xmlns:a16="http://schemas.microsoft.com/office/drawing/2014/main" id="{BA3DF781-4074-28F1-5BEE-EE1D1456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b="1"/>
              <a:t>/20</a:t>
            </a:r>
            <a:endParaRPr lang="zh-TW" altLang="en-US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71AAF9D-2371-4809-AA4A-8A8B23AA431F}"/>
              </a:ext>
            </a:extLst>
          </p:cNvPr>
          <p:cNvSpPr/>
          <p:nvPr/>
        </p:nvSpPr>
        <p:spPr>
          <a:xfrm>
            <a:off x="0" y="0"/>
            <a:ext cx="1623527" cy="6858000"/>
          </a:xfrm>
          <a:prstGeom prst="rect">
            <a:avLst/>
          </a:prstGeom>
          <a:solidFill>
            <a:srgbClr val="0033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51905363-03C1-6F9F-6646-F485A420B815}"/>
              </a:ext>
            </a:extLst>
          </p:cNvPr>
          <p:cNvSpPr txBox="1">
            <a:spLocks/>
          </p:cNvSpPr>
          <p:nvPr/>
        </p:nvSpPr>
        <p:spPr>
          <a:xfrm>
            <a:off x="0" y="1253331"/>
            <a:ext cx="20828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buNone/>
            </a:pPr>
            <a:r>
              <a:rPr lang="zh-TW" altLang="zh-TW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marL="0" indent="0" fontAlgn="ctr">
              <a:buNone/>
            </a:pPr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683CCF4-ED15-1586-DB08-EA4B53986593}"/>
              </a:ext>
            </a:extLst>
          </p:cNvPr>
          <p:cNvSpPr txBox="1"/>
          <p:nvPr/>
        </p:nvSpPr>
        <p:spPr>
          <a:xfrm>
            <a:off x="1791408" y="169573"/>
            <a:ext cx="2685213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資料來源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A34E108-13B6-695C-EC7F-24BE8C2D6C99}"/>
              </a:ext>
            </a:extLst>
          </p:cNvPr>
          <p:cNvSpPr txBox="1"/>
          <p:nvPr/>
        </p:nvSpPr>
        <p:spPr>
          <a:xfrm>
            <a:off x="1876241" y="1104042"/>
            <a:ext cx="9656395" cy="5155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"/>
            </a:pP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學習</a:t>
            </a:r>
            <a:r>
              <a:rPr lang="en-US" altLang="zh-TW" sz="32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Python3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Dlib19.7</a:t>
            </a: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進行人臉面部識別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zh-TW" sz="32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www.itread01.com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/article/</a:t>
            </a:r>
            <a:r>
              <a:rPr lang="en-US" altLang="zh-TW" sz="32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1516763865.html</a:t>
            </a: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"/>
            </a:pP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基於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語言使用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OpenCV</a:t>
            </a: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搭配</a:t>
            </a:r>
            <a:r>
              <a:rPr lang="en-US" altLang="zh-TW" sz="32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dlib</a:t>
            </a: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實作人臉偵測與辨識</a:t>
            </a:r>
            <a:r>
              <a:rPr lang="en-US" altLang="zh-TW" sz="3200" dirty="0">
                <a:hlinkClick r:id="rId4"/>
              </a:rPr>
              <a:t>https://</a:t>
            </a:r>
            <a:r>
              <a:rPr lang="en-US" altLang="zh-TW" sz="3200" dirty="0" err="1">
                <a:hlinkClick r:id="rId4"/>
              </a:rPr>
              <a:t>www.tpisoftware.com</a:t>
            </a:r>
            <a:r>
              <a:rPr lang="en-US" altLang="zh-TW" sz="3200" dirty="0">
                <a:hlinkClick r:id="rId4"/>
              </a:rPr>
              <a:t>/</a:t>
            </a:r>
            <a:r>
              <a:rPr lang="en-US" altLang="zh-TW" sz="3200" dirty="0" err="1">
                <a:hlinkClick r:id="rId4"/>
              </a:rPr>
              <a:t>tpu</a:t>
            </a:r>
            <a:r>
              <a:rPr lang="en-US" altLang="zh-TW" sz="3200" dirty="0">
                <a:hlinkClick r:id="rId4"/>
              </a:rPr>
              <a:t>/</a:t>
            </a:r>
            <a:r>
              <a:rPr lang="en-US" altLang="zh-TW" sz="3200" dirty="0" err="1">
                <a:hlinkClick r:id="rId4"/>
              </a:rPr>
              <a:t>articleDetails</a:t>
            </a:r>
            <a:r>
              <a:rPr lang="en-US" altLang="zh-TW" sz="3200" dirty="0">
                <a:hlinkClick r:id="rId4"/>
              </a:rPr>
              <a:t>/950</a:t>
            </a:r>
            <a:endParaRPr lang="en-US" altLang="zh-TW" sz="3200" dirty="0"/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"/>
            </a:pPr>
            <a:r>
              <a:rPr lang="zh-TW" altLang="en-US" sz="32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 </a:t>
            </a:r>
            <a:r>
              <a:rPr lang="en-US" altLang="zh-TW" sz="32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OpenCV </a:t>
            </a:r>
            <a:r>
              <a:rPr lang="zh-TW" altLang="en-US" sz="32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 </a:t>
            </a:r>
            <a:r>
              <a:rPr lang="en-US" altLang="zh-TW" sz="32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 </a:t>
            </a:r>
            <a:r>
              <a:rPr lang="zh-TW" altLang="en-US" sz="32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進行實時人臉識別</a:t>
            </a:r>
            <a:r>
              <a:rPr lang="en-US" altLang="zh-TW" sz="3200" dirty="0">
                <a:hlinkClick r:id="rId5"/>
              </a:rPr>
              <a:t>https://</a:t>
            </a:r>
            <a:r>
              <a:rPr lang="en-US" altLang="zh-TW" sz="3200" dirty="0" err="1">
                <a:hlinkClick r:id="rId5"/>
              </a:rPr>
              <a:t>pysource.com</a:t>
            </a:r>
            <a:r>
              <a:rPr lang="en-US" altLang="zh-TW" sz="3200" dirty="0">
                <a:hlinkClick r:id="rId5"/>
              </a:rPr>
              <a:t>/2021/08/16/face-recognition-in-real-time-with-</a:t>
            </a:r>
            <a:r>
              <a:rPr lang="en-US" altLang="zh-TW" sz="3200" dirty="0" err="1">
                <a:hlinkClick r:id="rId5"/>
              </a:rPr>
              <a:t>opencv</a:t>
            </a:r>
            <a:r>
              <a:rPr lang="en-US" altLang="zh-TW" sz="3200" dirty="0">
                <a:hlinkClick r:id="rId5"/>
              </a:rPr>
              <a:t>-and-python/</a:t>
            </a:r>
            <a:r>
              <a:rPr lang="zh-TW" altLang="en-US" sz="3200" dirty="0"/>
              <a:t> </a:t>
            </a:r>
            <a:endParaRPr lang="en-US" altLang="zh-TW" sz="3200" dirty="0"/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"/>
            </a:pP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244746004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15196CA6-E778-9878-49CB-AEAAFD44A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b="1"/>
              <a:t>/20</a:t>
            </a:r>
            <a:endParaRPr lang="zh-TW" altLang="en-US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9D4584B-4A3E-ABDA-DE03-9A6E34E5E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b="1" smtClean="0"/>
              <a:pPr/>
              <a:t>19</a:t>
            </a:fld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1423A0-8C18-BD4A-D498-79A938C4B6E6}"/>
              </a:ext>
            </a:extLst>
          </p:cNvPr>
          <p:cNvSpPr txBox="1"/>
          <p:nvPr/>
        </p:nvSpPr>
        <p:spPr>
          <a:xfrm>
            <a:off x="1975875" y="179368"/>
            <a:ext cx="3286589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人臉辨識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FCBABB-A227-4CD7-45B7-3A54E61B4E39}"/>
              </a:ext>
            </a:extLst>
          </p:cNvPr>
          <p:cNvSpPr/>
          <p:nvPr/>
        </p:nvSpPr>
        <p:spPr>
          <a:xfrm>
            <a:off x="0" y="0"/>
            <a:ext cx="1623527" cy="6858000"/>
          </a:xfrm>
          <a:prstGeom prst="rect">
            <a:avLst/>
          </a:prstGeom>
          <a:solidFill>
            <a:srgbClr val="0033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BD37E0-E64E-A841-BB2B-466C2F43C880}"/>
              </a:ext>
            </a:extLst>
          </p:cNvPr>
          <p:cNvSpPr/>
          <p:nvPr/>
        </p:nvSpPr>
        <p:spPr>
          <a:xfrm>
            <a:off x="-1" y="2830550"/>
            <a:ext cx="1623527" cy="379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1753439D-26AD-A763-150F-DE521DDFEC0D}"/>
              </a:ext>
            </a:extLst>
          </p:cNvPr>
          <p:cNvSpPr txBox="1">
            <a:spLocks/>
          </p:cNvSpPr>
          <p:nvPr/>
        </p:nvSpPr>
        <p:spPr>
          <a:xfrm>
            <a:off x="0" y="1253331"/>
            <a:ext cx="20828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zh-TW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研究工具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Font typeface="Arial" panose="020B0604020202020204" pitchFamily="34" charset="0"/>
              <a:buNone/>
            </a:pPr>
            <a:r>
              <a:rPr lang="zh-TW" altLang="zh-TW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fontAlgn="ctr"/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None/>
            </a:pPr>
            <a:endParaRPr lang="zh-TW" altLang="en-US" b="1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814EEA5-8AF3-91DF-4EA2-4DE0629F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38" y="1040867"/>
            <a:ext cx="10031575" cy="503336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A28ACEB-1B52-AD52-4C6E-EDE63EF4E197}"/>
              </a:ext>
            </a:extLst>
          </p:cNvPr>
          <p:cNvSpPr txBox="1"/>
          <p:nvPr/>
        </p:nvSpPr>
        <p:spPr>
          <a:xfrm>
            <a:off x="1761152" y="6087982"/>
            <a:ext cx="7002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資料來源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Noto Sans TC"/>
              </a:rPr>
              <a:t>：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Noto Sans TC"/>
              </a:rPr>
              <a:t>https://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Noto Sans TC"/>
              </a:rPr>
              <a:t>www.youtube.com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Noto Sans TC"/>
              </a:rPr>
              <a:t>/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Noto Sans TC"/>
              </a:rPr>
              <a:t>watch?v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Noto Sans TC"/>
              </a:rPr>
              <a:t>=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Noto Sans TC"/>
              </a:rPr>
              <a:t>5yPeKQzCPdI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014972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B1CF6DF3-2711-4551-A9B1-4E5C854F0B21}"/>
              </a:ext>
            </a:extLst>
          </p:cNvPr>
          <p:cNvSpPr/>
          <p:nvPr/>
        </p:nvSpPr>
        <p:spPr>
          <a:xfrm>
            <a:off x="2610062" y="1583435"/>
            <a:ext cx="6971873" cy="33862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143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MH_Entry_1">
            <a:extLst>
              <a:ext uri="{FF2B5EF4-FFF2-40B4-BE49-F238E27FC236}">
                <a16:creationId xmlns:a16="http://schemas.microsoft.com/office/drawing/2014/main" id="{EB72D40B-9F5E-124D-B9DF-460AD4479FC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971833" y="2313065"/>
            <a:ext cx="4378960" cy="1445589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8000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 panose="020B0604020202020204" pitchFamily="34" charset="0"/>
              </a:rPr>
              <a:t>謝謝大家</a:t>
            </a:r>
            <a:endParaRPr lang="zh-CN" altLang="en-US" sz="8000" b="1" dirty="0">
              <a:solidFill>
                <a:schemeClr val="accent5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 panose="020B0604020202020204" pitchFamily="34" charset="0"/>
            </a:endParaRP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B8CC01DE-C031-7A91-1973-05870507C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/20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082CD04-3B88-F977-0E20-844AA0DD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smtClean="0"/>
              <a:pPr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03794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剪去同側角落 36">
            <a:extLst>
              <a:ext uri="{FF2B5EF4-FFF2-40B4-BE49-F238E27FC236}">
                <a16:creationId xmlns:a16="http://schemas.microsoft.com/office/drawing/2014/main" id="{673D29B7-3E71-7977-61DC-9EBA368FB1EE}"/>
              </a:ext>
            </a:extLst>
          </p:cNvPr>
          <p:cNvSpPr/>
          <p:nvPr/>
        </p:nvSpPr>
        <p:spPr>
          <a:xfrm rot="16200000">
            <a:off x="8078491" y="3494108"/>
            <a:ext cx="666335" cy="3086635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36" name="矩形: 剪去同側角落 35">
            <a:extLst>
              <a:ext uri="{FF2B5EF4-FFF2-40B4-BE49-F238E27FC236}">
                <a16:creationId xmlns:a16="http://schemas.microsoft.com/office/drawing/2014/main" id="{E4E94A6E-D64E-90AA-438F-9331B2C1C79D}"/>
              </a:ext>
            </a:extLst>
          </p:cNvPr>
          <p:cNvSpPr/>
          <p:nvPr/>
        </p:nvSpPr>
        <p:spPr>
          <a:xfrm rot="16200000">
            <a:off x="8032462" y="1638492"/>
            <a:ext cx="666335" cy="3086635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35" name="矩形: 剪去同側角落 34">
            <a:extLst>
              <a:ext uri="{FF2B5EF4-FFF2-40B4-BE49-F238E27FC236}">
                <a16:creationId xmlns:a16="http://schemas.microsoft.com/office/drawing/2014/main" id="{3D52275E-65EA-3847-82ED-5398E140C64A}"/>
              </a:ext>
            </a:extLst>
          </p:cNvPr>
          <p:cNvSpPr/>
          <p:nvPr/>
        </p:nvSpPr>
        <p:spPr>
          <a:xfrm rot="16200000">
            <a:off x="8032463" y="-189718"/>
            <a:ext cx="666335" cy="3086635"/>
          </a:xfrm>
          <a:prstGeom prst="snip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CD9E5B9-C64F-9417-4741-9573CA9D6CA7}"/>
              </a:ext>
            </a:extLst>
          </p:cNvPr>
          <p:cNvSpPr/>
          <p:nvPr/>
        </p:nvSpPr>
        <p:spPr>
          <a:xfrm>
            <a:off x="946483" y="1224198"/>
            <a:ext cx="3078480" cy="48648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BAFF650-29F6-4F9C-1B93-AA57FE314151}"/>
              </a:ext>
            </a:extLst>
          </p:cNvPr>
          <p:cNvSpPr/>
          <p:nvPr/>
        </p:nvSpPr>
        <p:spPr>
          <a:xfrm>
            <a:off x="1394050" y="986695"/>
            <a:ext cx="3078480" cy="48648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8" name="MH_Others_1"/>
          <p:cNvSpPr txBox="1"/>
          <p:nvPr>
            <p:custDataLst>
              <p:tags r:id="rId1"/>
            </p:custDataLst>
          </p:nvPr>
        </p:nvSpPr>
        <p:spPr>
          <a:xfrm>
            <a:off x="2107252" y="1341229"/>
            <a:ext cx="1677832" cy="3597835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TW" altLang="en-US" sz="10903" b="1" dirty="0">
                <a:solidFill>
                  <a:schemeClr val="tx1">
                    <a:lumMod val="50000"/>
                    <a:lumOff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 panose="020B0604020202020204" pitchFamily="34" charset="0"/>
              </a:rPr>
              <a:t>目錄</a:t>
            </a:r>
            <a:endParaRPr lang="zh-CN" altLang="en-US" sz="10903" b="1" dirty="0">
              <a:solidFill>
                <a:schemeClr val="tx1">
                  <a:lumMod val="50000"/>
                  <a:lumOff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 panose="020B0604020202020204" pitchFamily="34" charset="0"/>
            </a:endParaRPr>
          </a:p>
        </p:txBody>
      </p:sp>
      <p:sp>
        <p:nvSpPr>
          <p:cNvPr id="19" name="MH_Others_2"/>
          <p:cNvSpPr txBox="1"/>
          <p:nvPr>
            <p:custDataLst>
              <p:tags r:id="rId2"/>
            </p:custDataLst>
          </p:nvPr>
        </p:nvSpPr>
        <p:spPr>
          <a:xfrm rot="5400000">
            <a:off x="222124" y="2819130"/>
            <a:ext cx="3128221" cy="6420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172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CONTENTS</a:t>
            </a:r>
            <a:endParaRPr lang="zh-CN" altLang="en-US" sz="4172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MH_Number_1">
            <a:extLst>
              <a:ext uri="{FF2B5EF4-FFF2-40B4-BE49-F238E27FC236}">
                <a16:creationId xmlns:a16="http://schemas.microsoft.com/office/drawing/2014/main" id="{0EB0844E-A7F6-3CB0-CD81-4FD6501B11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096004" y="936331"/>
            <a:ext cx="815215" cy="79180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3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" name="MH_Entry_1">
            <a:extLst>
              <a:ext uri="{FF2B5EF4-FFF2-40B4-BE49-F238E27FC236}">
                <a16:creationId xmlns:a16="http://schemas.microsoft.com/office/drawing/2014/main" id="{EB72D40B-9F5E-124D-B9DF-460AD4479F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369948" y="933950"/>
            <a:ext cx="4106945" cy="72282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4000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 panose="020B0604020202020204" pitchFamily="34" charset="0"/>
              </a:rPr>
              <a:t>研究動機</a:t>
            </a:r>
            <a:endParaRPr lang="zh-CN" altLang="en-US" sz="4000" b="1" dirty="0">
              <a:solidFill>
                <a:schemeClr val="accent5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 panose="020B0604020202020204" pitchFamily="34" charset="0"/>
            </a:endParaRPr>
          </a:p>
        </p:txBody>
      </p:sp>
      <p:sp>
        <p:nvSpPr>
          <p:cNvPr id="8" name="MH_Entry_2">
            <a:extLst>
              <a:ext uri="{FF2B5EF4-FFF2-40B4-BE49-F238E27FC236}">
                <a16:creationId xmlns:a16="http://schemas.microsoft.com/office/drawing/2014/main" id="{99C5B17B-D264-B6CE-45D5-1B064AB8F16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369948" y="2740514"/>
            <a:ext cx="4346553" cy="72282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4000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 panose="020B0604020202020204" pitchFamily="34" charset="0"/>
              </a:rPr>
              <a:t>研究工具</a:t>
            </a:r>
            <a:endParaRPr lang="zh-CN" altLang="en-US" sz="4000" b="1" dirty="0">
              <a:solidFill>
                <a:schemeClr val="accent5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 panose="020B0604020202020204" pitchFamily="34" charset="0"/>
            </a:endParaRPr>
          </a:p>
        </p:txBody>
      </p:sp>
      <p:sp>
        <p:nvSpPr>
          <p:cNvPr id="10" name="MH_Entry_3">
            <a:extLst>
              <a:ext uri="{FF2B5EF4-FFF2-40B4-BE49-F238E27FC236}">
                <a16:creationId xmlns:a16="http://schemas.microsoft.com/office/drawing/2014/main" id="{6A7851E9-3A5C-4ED1-9868-5BD90CD4469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404813" y="4585033"/>
            <a:ext cx="4346553" cy="72282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4000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 panose="020B0604020202020204" pitchFamily="34" charset="0"/>
              </a:rPr>
              <a:t>實作結果</a:t>
            </a:r>
            <a:endParaRPr lang="zh-CN" altLang="en-US" sz="4000" b="1" dirty="0">
              <a:solidFill>
                <a:schemeClr val="accent5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 panose="020B0604020202020204" pitchFamily="34" charset="0"/>
            </a:endParaRPr>
          </a:p>
        </p:txBody>
      </p:sp>
      <p:sp>
        <p:nvSpPr>
          <p:cNvPr id="30" name="MH_Number_1">
            <a:extLst>
              <a:ext uri="{FF2B5EF4-FFF2-40B4-BE49-F238E27FC236}">
                <a16:creationId xmlns:a16="http://schemas.microsoft.com/office/drawing/2014/main" id="{ABC6BE1F-81C4-A69A-F60F-C282799C8F1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096000" y="2798344"/>
            <a:ext cx="815215" cy="79180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3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1" name="MH_Number_1">
            <a:extLst>
              <a:ext uri="{FF2B5EF4-FFF2-40B4-BE49-F238E27FC236}">
                <a16:creationId xmlns:a16="http://schemas.microsoft.com/office/drawing/2014/main" id="{FC8BA932-2391-7B95-0B0A-EA8D002CC94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142031" y="4643896"/>
            <a:ext cx="815215" cy="79180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3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0" name="投影片編號版面配置區 39">
            <a:extLst>
              <a:ext uri="{FF2B5EF4-FFF2-40B4-BE49-F238E27FC236}">
                <a16:creationId xmlns:a16="http://schemas.microsoft.com/office/drawing/2014/main" id="{963B7ECE-CFAB-A941-C64D-0C797B58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b="1" smtClean="0"/>
              <a:t>2</a:t>
            </a:fld>
            <a:endParaRPr lang="zh-TW" altLang="en-US" b="1"/>
          </a:p>
        </p:txBody>
      </p:sp>
      <p:sp>
        <p:nvSpPr>
          <p:cNvPr id="42" name="頁尾版面配置區 41">
            <a:extLst>
              <a:ext uri="{FF2B5EF4-FFF2-40B4-BE49-F238E27FC236}">
                <a16:creationId xmlns:a16="http://schemas.microsoft.com/office/drawing/2014/main" id="{BA3DF781-4074-28F1-5BEE-EE1D1456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b="1"/>
              <a:t>/20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615584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6" grpId="0" animBg="1"/>
      <p:bldP spid="35" grpId="0" animBg="1"/>
      <p:bldP spid="5" grpId="0" animBg="1"/>
      <p:bldP spid="6" grpId="0" animBg="1"/>
      <p:bldP spid="8" grpId="0" animBg="1"/>
      <p:bldP spid="10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B1CF6DF3-2711-4551-A9B1-4E5C854F0B21}"/>
              </a:ext>
            </a:extLst>
          </p:cNvPr>
          <p:cNvSpPr/>
          <p:nvPr/>
        </p:nvSpPr>
        <p:spPr>
          <a:xfrm>
            <a:off x="2610063" y="1583435"/>
            <a:ext cx="6971873" cy="33862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143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MH_Number_1">
            <a:extLst>
              <a:ext uri="{FF2B5EF4-FFF2-40B4-BE49-F238E27FC236}">
                <a16:creationId xmlns:a16="http://schemas.microsoft.com/office/drawing/2014/main" id="{0EB0844E-A7F6-3CB0-CD81-4FD6501B117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33712" y="2638415"/>
            <a:ext cx="1152049" cy="118811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7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7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" name="MH_Entry_1">
            <a:extLst>
              <a:ext uri="{FF2B5EF4-FFF2-40B4-BE49-F238E27FC236}">
                <a16:creationId xmlns:a16="http://schemas.microsoft.com/office/drawing/2014/main" id="{EB72D40B-9F5E-124D-B9DF-460AD4479FC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014047" y="2360715"/>
            <a:ext cx="4129255" cy="1445589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8000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 panose="020B0604020202020204" pitchFamily="34" charset="0"/>
              </a:rPr>
              <a:t>研究動機</a:t>
            </a:r>
          </a:p>
        </p:txBody>
      </p:sp>
      <p:sp>
        <p:nvSpPr>
          <p:cNvPr id="40" name="投影片編號版面配置區 39">
            <a:extLst>
              <a:ext uri="{FF2B5EF4-FFF2-40B4-BE49-F238E27FC236}">
                <a16:creationId xmlns:a16="http://schemas.microsoft.com/office/drawing/2014/main" id="{963B7ECE-CFAB-A941-C64D-0C797B58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b="1" smtClean="0"/>
              <a:t>3</a:t>
            </a:fld>
            <a:endParaRPr lang="zh-TW" altLang="en-US" b="1"/>
          </a:p>
        </p:txBody>
      </p:sp>
      <p:sp>
        <p:nvSpPr>
          <p:cNvPr id="42" name="頁尾版面配置區 41">
            <a:extLst>
              <a:ext uri="{FF2B5EF4-FFF2-40B4-BE49-F238E27FC236}">
                <a16:creationId xmlns:a16="http://schemas.microsoft.com/office/drawing/2014/main" id="{BA3DF781-4074-28F1-5BEE-EE1D1456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b="1"/>
              <a:t>/20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0482561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投影片編號版面配置區 39">
            <a:extLst>
              <a:ext uri="{FF2B5EF4-FFF2-40B4-BE49-F238E27FC236}">
                <a16:creationId xmlns:a16="http://schemas.microsoft.com/office/drawing/2014/main" id="{963B7ECE-CFAB-A941-C64D-0C797B58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b="1" smtClean="0"/>
              <a:t>4</a:t>
            </a:fld>
            <a:endParaRPr lang="zh-TW" altLang="en-US" b="1"/>
          </a:p>
        </p:txBody>
      </p:sp>
      <p:sp>
        <p:nvSpPr>
          <p:cNvPr id="42" name="頁尾版面配置區 41">
            <a:extLst>
              <a:ext uri="{FF2B5EF4-FFF2-40B4-BE49-F238E27FC236}">
                <a16:creationId xmlns:a16="http://schemas.microsoft.com/office/drawing/2014/main" id="{BA3DF781-4074-28F1-5BEE-EE1D1456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b="1"/>
              <a:t>/20</a:t>
            </a:r>
            <a:endParaRPr lang="zh-TW" altLang="en-US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71AAF9D-2371-4809-AA4A-8A8B23AA431F}"/>
              </a:ext>
            </a:extLst>
          </p:cNvPr>
          <p:cNvSpPr/>
          <p:nvPr/>
        </p:nvSpPr>
        <p:spPr>
          <a:xfrm>
            <a:off x="0" y="0"/>
            <a:ext cx="1623527" cy="6858000"/>
          </a:xfrm>
          <a:prstGeom prst="rect">
            <a:avLst/>
          </a:prstGeom>
          <a:solidFill>
            <a:srgbClr val="0033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CF43475-A515-0FF7-3096-F0A8F3D69E43}"/>
              </a:ext>
            </a:extLst>
          </p:cNvPr>
          <p:cNvSpPr/>
          <p:nvPr/>
        </p:nvSpPr>
        <p:spPr>
          <a:xfrm>
            <a:off x="0" y="1253331"/>
            <a:ext cx="1623527" cy="379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51905363-03C1-6F9F-6646-F485A420B815}"/>
              </a:ext>
            </a:extLst>
          </p:cNvPr>
          <p:cNvSpPr txBox="1">
            <a:spLocks/>
          </p:cNvSpPr>
          <p:nvPr/>
        </p:nvSpPr>
        <p:spPr>
          <a:xfrm>
            <a:off x="0" y="1253331"/>
            <a:ext cx="20828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zh-TW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r>
              <a:rPr lang="zh-TW" altLang="en-US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研究工具</a:t>
            </a:r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None/>
            </a:pPr>
            <a:r>
              <a:rPr lang="zh-TW" altLang="zh-TW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fontAlgn="ctr"/>
            <a:r>
              <a:rPr lang="zh-TW" altLang="en-US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683CCF4-ED15-1586-DB08-EA4B53986593}"/>
              </a:ext>
            </a:extLst>
          </p:cNvPr>
          <p:cNvSpPr txBox="1"/>
          <p:nvPr/>
        </p:nvSpPr>
        <p:spPr>
          <a:xfrm>
            <a:off x="1791408" y="169573"/>
            <a:ext cx="2685213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研究動機與背景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94BC54-6D6F-2A98-71C9-C51C83CD7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08" y="971786"/>
            <a:ext cx="6024812" cy="35601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29AC205-8B9F-4414-EB3E-F52281CA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808" y="3126733"/>
            <a:ext cx="4840705" cy="336832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CD3C8ED-8D36-3690-52C5-B66EA72B0B17}"/>
              </a:ext>
            </a:extLst>
          </p:cNvPr>
          <p:cNvSpPr txBox="1"/>
          <p:nvPr/>
        </p:nvSpPr>
        <p:spPr>
          <a:xfrm>
            <a:off x="1757195" y="6451621"/>
            <a:ext cx="9327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資料來源：https://www.gigabyte.com/tw/Article/constructing-the-brain-of-a-self-driving-car</a:t>
            </a:r>
            <a:endParaRPr lang="en-US" altLang="zh-TW" sz="1400" dirty="0"/>
          </a:p>
          <a:p>
            <a:r>
              <a:rPr lang="en-US" altLang="zh-TW" sz="1400" dirty="0"/>
              <a:t>https://</a:t>
            </a:r>
            <a:r>
              <a:rPr lang="en-US" altLang="zh-TW" sz="1400" dirty="0" err="1"/>
              <a:t>www.amazon.com</a:t>
            </a:r>
            <a:r>
              <a:rPr lang="en-US" altLang="zh-TW" sz="1400" dirty="0"/>
              <a:t>/-/</a:t>
            </a:r>
            <a:r>
              <a:rPr lang="en-US" altLang="zh-TW" sz="1400" dirty="0" err="1"/>
              <a:t>zh_TW</a:t>
            </a:r>
            <a:r>
              <a:rPr lang="en-US" altLang="zh-TW" sz="1400" dirty="0"/>
              <a:t>/</a:t>
            </a:r>
            <a:r>
              <a:rPr lang="en-US" altLang="zh-TW" sz="1400" dirty="0" err="1"/>
              <a:t>dp</a:t>
            </a:r>
            <a:r>
              <a:rPr lang="en-US" altLang="zh-TW" sz="1400" dirty="0"/>
              <a:t>/</a:t>
            </a:r>
            <a:r>
              <a:rPr lang="en-US" altLang="zh-TW" sz="1400" dirty="0" err="1"/>
              <a:t>B081DLHD4N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239236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投影片編號版面配置區 39">
            <a:extLst>
              <a:ext uri="{FF2B5EF4-FFF2-40B4-BE49-F238E27FC236}">
                <a16:creationId xmlns:a16="http://schemas.microsoft.com/office/drawing/2014/main" id="{963B7ECE-CFAB-A941-C64D-0C797B58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b="1" smtClean="0"/>
              <a:t>5</a:t>
            </a:fld>
            <a:endParaRPr lang="zh-TW" altLang="en-US" b="1"/>
          </a:p>
        </p:txBody>
      </p:sp>
      <p:sp>
        <p:nvSpPr>
          <p:cNvPr id="42" name="頁尾版面配置區 41">
            <a:extLst>
              <a:ext uri="{FF2B5EF4-FFF2-40B4-BE49-F238E27FC236}">
                <a16:creationId xmlns:a16="http://schemas.microsoft.com/office/drawing/2014/main" id="{BA3DF781-4074-28F1-5BEE-EE1D1456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b="1"/>
              <a:t>/20</a:t>
            </a:r>
            <a:endParaRPr lang="zh-TW" altLang="en-US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71AAF9D-2371-4809-AA4A-8A8B23AA431F}"/>
              </a:ext>
            </a:extLst>
          </p:cNvPr>
          <p:cNvSpPr/>
          <p:nvPr/>
        </p:nvSpPr>
        <p:spPr>
          <a:xfrm>
            <a:off x="0" y="0"/>
            <a:ext cx="1623527" cy="6858000"/>
          </a:xfrm>
          <a:prstGeom prst="rect">
            <a:avLst/>
          </a:prstGeom>
          <a:solidFill>
            <a:srgbClr val="0033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CF43475-A515-0FF7-3096-F0A8F3D69E43}"/>
              </a:ext>
            </a:extLst>
          </p:cNvPr>
          <p:cNvSpPr/>
          <p:nvPr/>
        </p:nvSpPr>
        <p:spPr>
          <a:xfrm>
            <a:off x="0" y="1253331"/>
            <a:ext cx="1623527" cy="379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51905363-03C1-6F9F-6646-F485A420B815}"/>
              </a:ext>
            </a:extLst>
          </p:cNvPr>
          <p:cNvSpPr txBox="1">
            <a:spLocks/>
          </p:cNvSpPr>
          <p:nvPr/>
        </p:nvSpPr>
        <p:spPr>
          <a:xfrm>
            <a:off x="0" y="1253331"/>
            <a:ext cx="20828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zh-TW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r>
              <a:rPr lang="zh-TW" altLang="en-US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研究工具</a:t>
            </a:r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None/>
            </a:pPr>
            <a:r>
              <a:rPr lang="zh-TW" altLang="zh-TW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fontAlgn="ctr"/>
            <a:r>
              <a:rPr lang="zh-TW" altLang="en-US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683CCF4-ED15-1586-DB08-EA4B53986593}"/>
              </a:ext>
            </a:extLst>
          </p:cNvPr>
          <p:cNvSpPr txBox="1"/>
          <p:nvPr/>
        </p:nvSpPr>
        <p:spPr>
          <a:xfrm>
            <a:off x="1791408" y="169573"/>
            <a:ext cx="2685213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研究動機與背景</a:t>
            </a:r>
          </a:p>
        </p:txBody>
      </p:sp>
      <p:pic>
        <p:nvPicPr>
          <p:cNvPr id="1026" name="Picture 2" descr="除了陈赫，这4位也长得像周杰伦，你觉得哪一位最像？">
            <a:extLst>
              <a:ext uri="{FF2B5EF4-FFF2-40B4-BE49-F238E27FC236}">
                <a16:creationId xmlns:a16="http://schemas.microsoft.com/office/drawing/2014/main" id="{7A365FC7-218E-956B-C2C8-201A3A1B1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61" y="1911951"/>
            <a:ext cx="4715163" cy="338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E8189AD-EF08-B078-FCA9-94F4D1CDAEB7}"/>
              </a:ext>
            </a:extLst>
          </p:cNvPr>
          <p:cNvSpPr txBox="1"/>
          <p:nvPr/>
        </p:nvSpPr>
        <p:spPr>
          <a:xfrm>
            <a:off x="1876242" y="1010058"/>
            <a:ext cx="8439516" cy="622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Face ID</a:t>
            </a: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  <a:endParaRPr lang="zh-TW" altLang="en-US" sz="32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E419FD1-8B71-DDBF-71ED-62C4CA097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432" y="1362962"/>
            <a:ext cx="3885120" cy="479057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FDEF5A6A-D3C7-B210-7E61-333AEBC45C2D}"/>
              </a:ext>
            </a:extLst>
          </p:cNvPr>
          <p:cNvSpPr txBox="1"/>
          <p:nvPr/>
        </p:nvSpPr>
        <p:spPr>
          <a:xfrm>
            <a:off x="1791408" y="6233671"/>
            <a:ext cx="9390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資料來源</a:t>
            </a:r>
            <a:r>
              <a:rPr lang="zh-TW" altLang="en-US" sz="1200" dirty="0"/>
              <a:t>：</a:t>
            </a:r>
            <a:r>
              <a:rPr lang="en-US" altLang="zh-TW" sz="1200" dirty="0"/>
              <a:t>https://</a:t>
            </a:r>
            <a:r>
              <a:rPr lang="en-US" altLang="zh-TW" sz="1200" dirty="0" err="1"/>
              <a:t>www.google.com</a:t>
            </a:r>
            <a:r>
              <a:rPr lang="en-US" altLang="zh-TW" sz="1200" dirty="0"/>
              <a:t>/</a:t>
            </a:r>
            <a:r>
              <a:rPr lang="en-US" altLang="zh-TW" sz="1200" dirty="0" err="1"/>
              <a:t>url?sa</a:t>
            </a:r>
            <a:r>
              <a:rPr lang="en-US" altLang="zh-TW" sz="1200" dirty="0"/>
              <a:t>=</a:t>
            </a:r>
            <a:r>
              <a:rPr lang="en-US" altLang="zh-TW" sz="1200" dirty="0" err="1"/>
              <a:t>i&amp;url</a:t>
            </a:r>
            <a:r>
              <a:rPr lang="en-US" altLang="zh-TW" sz="1200" dirty="0"/>
              <a:t>=https%3A%2F%2Fk.sina.cn%2Farticle_6423809350_17ee38d46001002mfy.html&amp;psig=</a:t>
            </a:r>
            <a:r>
              <a:rPr lang="en-US" altLang="zh-TW" sz="1200" dirty="0" err="1"/>
              <a:t>AOvVaw2-8HLbhukdJfWZuFwthTzD&amp;ust</a:t>
            </a:r>
            <a:r>
              <a:rPr lang="en-US" altLang="zh-TW" sz="1200" dirty="0"/>
              <a:t>=</a:t>
            </a:r>
            <a:r>
              <a:rPr lang="en-US" altLang="zh-TW" sz="1200" dirty="0" err="1"/>
              <a:t>1686276634653000&amp;source</a:t>
            </a:r>
            <a:r>
              <a:rPr lang="en-US" altLang="zh-TW" sz="1200" dirty="0"/>
              <a:t>=</a:t>
            </a:r>
            <a:r>
              <a:rPr lang="en-US" altLang="zh-TW" sz="1200" dirty="0" err="1"/>
              <a:t>images&amp;cd</a:t>
            </a:r>
            <a:r>
              <a:rPr lang="en-US" altLang="zh-TW" sz="1200" dirty="0"/>
              <a:t>=</a:t>
            </a:r>
            <a:r>
              <a:rPr lang="en-US" altLang="zh-TW" sz="1200" dirty="0" err="1"/>
              <a:t>vfe&amp;ved</a:t>
            </a:r>
            <a:r>
              <a:rPr lang="en-US" altLang="zh-TW" sz="1200" dirty="0"/>
              <a:t>=</a:t>
            </a:r>
            <a:r>
              <a:rPr lang="en-US" altLang="zh-TW" sz="1200" dirty="0" err="1"/>
              <a:t>0CBEQjRxqFwoTCNjBsZPMsv8CFQAAAAAdAAAAABAE</a:t>
            </a:r>
            <a:endParaRPr lang="en-US" altLang="zh-TW" sz="1200" dirty="0"/>
          </a:p>
          <a:p>
            <a:r>
              <a:rPr lang="zh-TW" altLang="en-US" sz="1200" dirty="0"/>
              <a:t>https://pic4.zhimg.com/v2-6c6bab80b5be67b1ab9768062e3f125f_b.jpg</a:t>
            </a:r>
          </a:p>
        </p:txBody>
      </p:sp>
    </p:spTree>
    <p:extLst>
      <p:ext uri="{BB962C8B-B14F-4D97-AF65-F5344CB8AC3E}">
        <p14:creationId xmlns:p14="http://schemas.microsoft.com/office/powerpoint/2010/main" val="20601039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B1CF6DF3-2711-4551-A9B1-4E5C854F0B21}"/>
              </a:ext>
            </a:extLst>
          </p:cNvPr>
          <p:cNvSpPr/>
          <p:nvPr/>
        </p:nvSpPr>
        <p:spPr>
          <a:xfrm>
            <a:off x="2610063" y="1583435"/>
            <a:ext cx="6971873" cy="33862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143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MH_Number_1">
            <a:extLst>
              <a:ext uri="{FF2B5EF4-FFF2-40B4-BE49-F238E27FC236}">
                <a16:creationId xmlns:a16="http://schemas.microsoft.com/office/drawing/2014/main" id="{0EB0844E-A7F6-3CB0-CD81-4FD6501B117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9167" y="2682504"/>
            <a:ext cx="1152049" cy="118811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7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7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" name="MH_Entry_1">
            <a:extLst>
              <a:ext uri="{FF2B5EF4-FFF2-40B4-BE49-F238E27FC236}">
                <a16:creationId xmlns:a16="http://schemas.microsoft.com/office/drawing/2014/main" id="{EB72D40B-9F5E-124D-B9DF-460AD4479FC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907280" y="2425033"/>
            <a:ext cx="4378960" cy="1445589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8000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 panose="020B0604020202020204" pitchFamily="34" charset="0"/>
              </a:rPr>
              <a:t>研究工具</a:t>
            </a:r>
            <a:endParaRPr lang="zh-CN" altLang="en-US" sz="8000" b="1" dirty="0">
              <a:solidFill>
                <a:schemeClr val="accent5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 panose="020B0604020202020204" pitchFamily="34" charset="0"/>
            </a:endParaRPr>
          </a:p>
        </p:txBody>
      </p:sp>
      <p:sp>
        <p:nvSpPr>
          <p:cNvPr id="40" name="投影片編號版面配置區 39">
            <a:extLst>
              <a:ext uri="{FF2B5EF4-FFF2-40B4-BE49-F238E27FC236}">
                <a16:creationId xmlns:a16="http://schemas.microsoft.com/office/drawing/2014/main" id="{963B7ECE-CFAB-A941-C64D-0C797B58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b="1" smtClean="0"/>
              <a:t>6</a:t>
            </a:fld>
            <a:endParaRPr lang="zh-TW" altLang="en-US" b="1"/>
          </a:p>
        </p:txBody>
      </p:sp>
      <p:sp>
        <p:nvSpPr>
          <p:cNvPr id="42" name="頁尾版面配置區 41">
            <a:extLst>
              <a:ext uri="{FF2B5EF4-FFF2-40B4-BE49-F238E27FC236}">
                <a16:creationId xmlns:a16="http://schemas.microsoft.com/office/drawing/2014/main" id="{BA3DF781-4074-28F1-5BEE-EE1D1456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b="1"/>
              <a:t>/20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186763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6A26746E-10AD-C232-EBD1-8DEC1C25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b="1"/>
              <a:t>/20</a:t>
            </a:r>
            <a:endParaRPr lang="zh-TW" altLang="en-US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5CA1F65-1DAE-BD42-EA41-C5A79A2BE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b="1" smtClean="0"/>
              <a:pPr/>
              <a:t>7</a:t>
            </a:fld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F562CE1-B61F-7DBC-9BFE-7BA674760233}"/>
              </a:ext>
            </a:extLst>
          </p:cNvPr>
          <p:cNvSpPr txBox="1"/>
          <p:nvPr/>
        </p:nvSpPr>
        <p:spPr>
          <a:xfrm>
            <a:off x="2100147" y="371873"/>
            <a:ext cx="7991706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 Source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Computer Vision Library(OpenCV)</a:t>
            </a:r>
            <a:endParaRPr lang="zh-TW" altLang="en-US" sz="2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BEC920-BA57-219D-3685-0F0A8CB3FFDA}"/>
              </a:ext>
            </a:extLst>
          </p:cNvPr>
          <p:cNvSpPr txBox="1"/>
          <p:nvPr/>
        </p:nvSpPr>
        <p:spPr>
          <a:xfrm>
            <a:off x="2100147" y="1701604"/>
            <a:ext cx="8439516" cy="345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"/>
            </a:pP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提供一系列用於處理圖像和影片的工具。</a:t>
            </a: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"/>
            </a:pP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"/>
            </a:pP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提供了大量的函式和工具，可以執行各種計算機視覺任務，包括圖像處理、特徵檢測和描述、物體識別、目標跟踪、攝像頭校準、三維重建等等。</a:t>
            </a:r>
            <a:endParaRPr lang="zh-TW" altLang="en-US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141170-A761-DFFA-BF79-793908A71B9A}"/>
              </a:ext>
            </a:extLst>
          </p:cNvPr>
          <p:cNvSpPr/>
          <p:nvPr/>
        </p:nvSpPr>
        <p:spPr>
          <a:xfrm>
            <a:off x="0" y="0"/>
            <a:ext cx="1623527" cy="6858000"/>
          </a:xfrm>
          <a:prstGeom prst="rect">
            <a:avLst/>
          </a:prstGeom>
          <a:solidFill>
            <a:srgbClr val="0033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333B283-ADA8-C66B-C257-44971D4362F8}"/>
              </a:ext>
            </a:extLst>
          </p:cNvPr>
          <p:cNvSpPr/>
          <p:nvPr/>
        </p:nvSpPr>
        <p:spPr>
          <a:xfrm>
            <a:off x="-1" y="2046776"/>
            <a:ext cx="1623527" cy="379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3C67B3DA-3468-B186-8967-87EDE1A389AD}"/>
              </a:ext>
            </a:extLst>
          </p:cNvPr>
          <p:cNvSpPr txBox="1">
            <a:spLocks/>
          </p:cNvSpPr>
          <p:nvPr/>
        </p:nvSpPr>
        <p:spPr>
          <a:xfrm>
            <a:off x="0" y="1253331"/>
            <a:ext cx="20828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zh-TW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研究工具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Font typeface="Arial" panose="020B0604020202020204" pitchFamily="34" charset="0"/>
              <a:buNone/>
            </a:pPr>
            <a:r>
              <a:rPr lang="zh-TW" altLang="zh-TW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fontAlgn="ctr"/>
            <a:r>
              <a:rPr lang="zh-TW" altLang="en-US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None/>
            </a:pPr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775304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6A26746E-10AD-C232-EBD1-8DEC1C25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b="1"/>
              <a:t>/20</a:t>
            </a:r>
            <a:endParaRPr lang="zh-TW" altLang="en-US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5CA1F65-1DAE-BD42-EA41-C5A79A2BE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E6A6-B620-4CBD-97C5-A5F1B84FEE74}" type="slidenum">
              <a:rPr lang="zh-TW" altLang="en-US" b="1" smtClean="0"/>
              <a:pPr/>
              <a:t>8</a:t>
            </a:fld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F562CE1-B61F-7DBC-9BFE-7BA674760233}"/>
              </a:ext>
            </a:extLst>
          </p:cNvPr>
          <p:cNvSpPr txBox="1"/>
          <p:nvPr/>
        </p:nvSpPr>
        <p:spPr>
          <a:xfrm>
            <a:off x="2100148" y="371873"/>
            <a:ext cx="1076190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Ｄ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</a:t>
            </a:r>
            <a:endParaRPr lang="zh-TW" altLang="en-US" sz="2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7BEC920-BA57-219D-3685-0F0A8CB3FFDA}"/>
              </a:ext>
            </a:extLst>
          </p:cNvPr>
          <p:cNvSpPr txBox="1"/>
          <p:nvPr/>
        </p:nvSpPr>
        <p:spPr>
          <a:xfrm>
            <a:off x="1955768" y="1060826"/>
            <a:ext cx="9353916" cy="6854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"/>
            </a:pP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機器學習算法</a:t>
            </a:r>
            <a:r>
              <a:rPr lang="zh-TW" altLang="en-US" sz="32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：支持向量機（</a:t>
            </a:r>
            <a:r>
              <a:rPr lang="en-US" altLang="zh-TW" sz="3200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SVM</a:t>
            </a:r>
            <a:r>
              <a:rPr lang="zh-TW" altLang="en-US" sz="32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）、最近鄰居（</a:t>
            </a:r>
            <a:r>
              <a:rPr lang="en-US" altLang="zh-TW" sz="32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k-NN</a:t>
            </a:r>
            <a:r>
              <a:rPr lang="zh-TW" altLang="en-US" sz="32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）、決策樹</a:t>
            </a:r>
            <a:endParaRPr lang="en-US" altLang="zh-TW" sz="32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"/>
            </a:pP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人臉檢測和識別：提供了快速而準確的人臉檢測器，以及用於人臉識別的特徵描述</a:t>
            </a: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"/>
            </a:pP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形狀預測：以估計圖像中物體的形狀和姿態</a:t>
            </a: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"/>
            </a:pPr>
            <a:r>
              <a:rPr lang="zh-TW" altLang="en-US" sz="3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深度學習集成：支持集成深度學習框架。使得開發者能夠使用深度神經網絡進行圖像識別等任務。</a:t>
            </a: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endParaRPr lang="en-US" altLang="zh-TW" sz="3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endParaRPr lang="zh-TW" altLang="en-US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141170-A761-DFFA-BF79-793908A71B9A}"/>
              </a:ext>
            </a:extLst>
          </p:cNvPr>
          <p:cNvSpPr/>
          <p:nvPr/>
        </p:nvSpPr>
        <p:spPr>
          <a:xfrm>
            <a:off x="0" y="0"/>
            <a:ext cx="1623527" cy="6858000"/>
          </a:xfrm>
          <a:prstGeom prst="rect">
            <a:avLst/>
          </a:prstGeom>
          <a:solidFill>
            <a:srgbClr val="0033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333B283-ADA8-C66B-C257-44971D4362F8}"/>
              </a:ext>
            </a:extLst>
          </p:cNvPr>
          <p:cNvSpPr/>
          <p:nvPr/>
        </p:nvSpPr>
        <p:spPr>
          <a:xfrm>
            <a:off x="-1" y="2046776"/>
            <a:ext cx="1623527" cy="379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3C67B3DA-3468-B186-8967-87EDE1A389AD}"/>
              </a:ext>
            </a:extLst>
          </p:cNvPr>
          <p:cNvSpPr txBox="1">
            <a:spLocks/>
          </p:cNvSpPr>
          <p:nvPr/>
        </p:nvSpPr>
        <p:spPr>
          <a:xfrm>
            <a:off x="0" y="1253331"/>
            <a:ext cx="20828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en-US" altLang="zh-TW" sz="20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zh-TW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研究工具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Font typeface="Arial" panose="020B0604020202020204" pitchFamily="34" charset="0"/>
              <a:buNone/>
            </a:pPr>
            <a:r>
              <a:rPr lang="zh-TW" altLang="zh-TW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fontAlgn="ctr"/>
            <a:r>
              <a:rPr lang="zh-TW" altLang="en-US" sz="2000" b="1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實作結果</a:t>
            </a:r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fontAlgn="ctr">
              <a:buNone/>
            </a:pPr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fontAlgn="ctr"/>
            <a:endParaRPr lang="en-US" altLang="zh-TW" sz="2000" b="1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390417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3625</TotalTime>
  <Words>1014</Words>
  <Application>Microsoft Office PowerPoint</Application>
  <PresentationFormat>寬螢幕</PresentationFormat>
  <Paragraphs>210</Paragraphs>
  <Slides>21</Slides>
  <Notes>8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Noto Sans TC</vt:lpstr>
      <vt:lpstr>標楷體</vt:lpstr>
      <vt:lpstr>Arial</vt:lpstr>
      <vt:lpstr>Calibri</vt:lpstr>
      <vt:lpstr>Calibri Light</vt:lpstr>
      <vt:lpstr>Times New Roman</vt:lpstr>
      <vt:lpstr>Wingdings</vt:lpstr>
      <vt:lpstr>Office 佈景主題</vt:lpstr>
      <vt:lpstr>使用OpenCV搭配dlib實作人臉偵測與辨識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常態長期追蹤離群遺失資料之一階段插補法  One-stage imputation approach for longitudinal normal data with outliers and missing data</dc:title>
  <dc:creator>敏淳 曾</dc:creator>
  <cp:lastModifiedBy>仁瑋</cp:lastModifiedBy>
  <cp:revision>279</cp:revision>
  <dcterms:created xsi:type="dcterms:W3CDTF">2023-05-09T02:12:24Z</dcterms:created>
  <dcterms:modified xsi:type="dcterms:W3CDTF">2023-06-25T14:54:06Z</dcterms:modified>
</cp:coreProperties>
</file>